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26"/>
  </p:notesMasterIdLst>
  <p:sldIdLst>
    <p:sldId id="256" r:id="rId2"/>
    <p:sldId id="257" r:id="rId3"/>
    <p:sldId id="272" r:id="rId4"/>
    <p:sldId id="260" r:id="rId5"/>
    <p:sldId id="261" r:id="rId6"/>
    <p:sldId id="273" r:id="rId7"/>
    <p:sldId id="262" r:id="rId8"/>
    <p:sldId id="263" r:id="rId9"/>
    <p:sldId id="274" r:id="rId10"/>
    <p:sldId id="266" r:id="rId11"/>
    <p:sldId id="264" r:id="rId12"/>
    <p:sldId id="265" r:id="rId13"/>
    <p:sldId id="283" r:id="rId14"/>
    <p:sldId id="275" r:id="rId15"/>
    <p:sldId id="278" r:id="rId16"/>
    <p:sldId id="279" r:id="rId17"/>
    <p:sldId id="280" r:id="rId18"/>
    <p:sldId id="281" r:id="rId19"/>
    <p:sldId id="267" r:id="rId20"/>
    <p:sldId id="282" r:id="rId21"/>
    <p:sldId id="270" r:id="rId22"/>
    <p:sldId id="268" r:id="rId23"/>
    <p:sldId id="271" r:id="rId24"/>
    <p:sldId id="269" r:id="rId25"/>
  </p:sldIdLst>
  <p:sldSz cx="9144000" cy="6858000" type="screen4x3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675496-3B7E-4E29-B79D-43B5EE7DA738}" v="63" dt="2021-11-08T22:36:08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60" autoAdjust="0"/>
    <p:restoredTop sz="9466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0D5D6F-AFAF-4EEA-B223-8322F203EB88}" type="datetimeFigureOut">
              <a:rPr lang="en-US" smtClean="0"/>
              <a:t>11/15/2021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DAD4B-A023-48C7-8789-49885376E7C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08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2BEAC96E-7FA6-494C-BB23-1C3DF7D63815}" type="datetime1">
              <a:rPr lang="es-CR" smtClean="0"/>
              <a:t>15/11/2021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8643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ECA70-37F3-4B38-A865-3CC07079C4C8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467166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B9FE6247-BFBD-4FD4-8432-63ADF4FA6301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2215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6DDA421B-8DA1-41BC-8286-DFD0E0422FCD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67902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B746995-2429-41A2-9971-88562FD0AD16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7362266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81E83-612F-4597-A0DC-B2BDF4319431}" type="datetime1">
              <a:rPr lang="es-CR" smtClean="0"/>
              <a:t>15/11/2021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705675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F274C-D0E9-4D10-ACD9-5005E6A55230}" type="datetime1">
              <a:rPr lang="es-CR" smtClean="0"/>
              <a:t>15/11/2021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051498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CA98-54C7-4340-BD51-47FB83DD823B}" type="datetime1">
              <a:rPr lang="es-CR" smtClean="0"/>
              <a:t>15/11/2021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121929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2720B6C8-D79F-482D-8163-8C152FCC5237}" type="datetime1">
              <a:rPr lang="es-CR" smtClean="0"/>
              <a:t>15/11/2021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12851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A424C-4720-4A62-908E-3CA4C8DA01D1}" type="datetime1">
              <a:rPr lang="es-CR" smtClean="0"/>
              <a:t>15/11/2021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14156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EFFF0C76-60C6-4295-B228-C079AD28362A}" type="datetime1">
              <a:rPr lang="es-CR" smtClean="0"/>
              <a:t>15/11/2021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1939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912D-EAE1-4127-92F5-22832B668F81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881968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A721A-8B83-4881-AA95-083C0B89AB2E}" type="datetime1">
              <a:rPr lang="es-CR" smtClean="0"/>
              <a:t>15/11/2021</a:t>
            </a:fld>
            <a:endParaRPr lang="es-C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214692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62E4-8B29-47DE-989E-CECAA9224030}" type="datetime1">
              <a:rPr lang="es-CR" smtClean="0"/>
              <a:t>15/11/2021</a:t>
            </a:fld>
            <a:endParaRPr lang="es-C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733645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D14E7-2F3F-4A23-9732-5DA845EA9FCD}" type="datetime1">
              <a:rPr lang="es-CR" smtClean="0"/>
              <a:t>15/11/2021</a:t>
            </a:fld>
            <a:endParaRPr lang="es-C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632661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7083F-66C9-4E6D-9AB5-F8E47033EC22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32369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68219-65E8-4F93-8F3F-85B3854B5D5C}" type="datetime1">
              <a:rPr lang="es-CR" smtClean="0"/>
              <a:t>15/11/2021</a:t>
            </a:fld>
            <a:endParaRPr lang="es-C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179220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B410C-4186-433F-8554-696B76DBFCA0}" type="datetime1">
              <a:rPr lang="es-CR" smtClean="0"/>
              <a:t>15/11/2021</a:t>
            </a:fld>
            <a:endParaRPr lang="es-C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158C3-D78E-4DE6-A500-557932C82B6B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0300905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10.png"/><Relationship Id="rId4" Type="http://schemas.microsoft.com/office/2007/relationships/hdphoto" Target="../media/hdphoto6.wdp"/><Relationship Id="rId9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openxmlformats.org/officeDocument/2006/relationships/image" Target="../media/image10.png"/><Relationship Id="rId4" Type="http://schemas.openxmlformats.org/officeDocument/2006/relationships/image" Target="../media/image29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3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jpeg"/><Relationship Id="rId10" Type="http://schemas.openxmlformats.org/officeDocument/2006/relationships/image" Target="../media/image9.svg"/><Relationship Id="rId4" Type="http://schemas.microsoft.com/office/2007/relationships/hdphoto" Target="../media/hdphoto3.wdp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.jpeg"/><Relationship Id="rId7" Type="http://schemas.openxmlformats.org/officeDocument/2006/relationships/image" Target="../media/image9.sv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abricación de Piezas Maquinadas, Fresadora y Torno CNC | Gemak">
            <a:extLst>
              <a:ext uri="{FF2B5EF4-FFF2-40B4-BE49-F238E27FC236}">
                <a16:creationId xmlns:a16="http://schemas.microsoft.com/office/drawing/2014/main" id="{767B7C5D-CB8B-43EA-BC04-3A3B39D9ED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2" t="20320" r="16651" b="8437"/>
          <a:stretch/>
        </p:blipFill>
        <p:spPr bwMode="auto">
          <a:xfrm>
            <a:off x="0" y="-4394"/>
            <a:ext cx="9136012" cy="6862394"/>
          </a:xfrm>
          <a:prstGeom prst="rect">
            <a:avLst/>
          </a:prstGeom>
          <a:noFill/>
        </p:spPr>
      </p:pic>
      <p:pic>
        <p:nvPicPr>
          <p:cNvPr id="15" name="Gráfico 14">
            <a:extLst>
              <a:ext uri="{FF2B5EF4-FFF2-40B4-BE49-F238E27FC236}">
                <a16:creationId xmlns:a16="http://schemas.microsoft.com/office/drawing/2014/main" id="{CAF5EF9B-B3C9-4668-A072-CA17C1EC20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r="45010"/>
          <a:stretch/>
        </p:blipFill>
        <p:spPr>
          <a:xfrm>
            <a:off x="7988" y="0"/>
            <a:ext cx="9128868" cy="68453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87216" y="3414565"/>
            <a:ext cx="3369568" cy="696496"/>
          </a:xfrm>
        </p:spPr>
        <p:txBody>
          <a:bodyPr>
            <a:normAutofit/>
          </a:bodyPr>
          <a:lstStyle/>
          <a:p>
            <a:pPr algn="ctr"/>
            <a:r>
              <a:rPr lang="es-CR" sz="3200" b="1" dirty="0">
                <a:latin typeface="Poppins" panose="00000500000000000000" pitchFamily="50" charset="0"/>
                <a:cs typeface="Poppins" panose="00000500000000000000" pitchFamily="50" charset="0"/>
              </a:rPr>
              <a:t>R DOCE S.A.</a:t>
            </a:r>
          </a:p>
        </p:txBody>
      </p:sp>
      <p:sp>
        <p:nvSpPr>
          <p:cNvPr id="7" name="Rectangle 25"/>
          <p:cNvSpPr/>
          <p:nvPr/>
        </p:nvSpPr>
        <p:spPr>
          <a:xfrm>
            <a:off x="994792" y="4563037"/>
            <a:ext cx="7154416" cy="1728192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Diseño</a:t>
            </a:r>
            <a:r>
              <a:rPr lang="es-ES" sz="1600" spc="5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y</a:t>
            </a:r>
            <a:r>
              <a:rPr lang="es-ES" sz="1600" spc="5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construcción</a:t>
            </a:r>
            <a:r>
              <a:rPr lang="es-ES" sz="1600" spc="4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de</a:t>
            </a:r>
            <a:r>
              <a:rPr lang="es-ES" sz="1600" spc="6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troqueles,</a:t>
            </a:r>
            <a:r>
              <a:rPr lang="es-ES" sz="1600" spc="3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servicios</a:t>
            </a:r>
            <a:r>
              <a:rPr lang="es-ES" sz="1600" spc="25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de</a:t>
            </a:r>
            <a:r>
              <a:rPr lang="es-ES" sz="1600" spc="4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troquelado</a:t>
            </a:r>
            <a:r>
              <a:rPr lang="es-ES" sz="1600" spc="1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 </a:t>
            </a:r>
            <a:r>
              <a:rPr lang="es-ES" sz="1600" dirty="0">
                <a:solidFill>
                  <a:schemeClr val="tx1">
                    <a:lumMod val="95000"/>
                  </a:schemeClr>
                </a:solidFill>
                <a:effectLst/>
                <a:latin typeface="Poppins" panose="00000500000000000000" pitchFamily="50" charset="0"/>
                <a:ea typeface="Times New Roman" panose="02020603050405020304" pitchFamily="18" charset="0"/>
                <a:cs typeface="Poppins" panose="00000500000000000000" pitchFamily="50" charset="0"/>
              </a:rPr>
              <a:t>y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maquinado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industrial, erosion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por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hilo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,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horno</a:t>
            </a:r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 al </a:t>
            </a:r>
            <a:r>
              <a:rPr lang="en-US" sz="1600" dirty="0" err="1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vacío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algn="ctr">
              <a:lnSpc>
                <a:spcPct val="150000"/>
              </a:lnSpc>
            </a:pPr>
            <a:r>
              <a:rPr lang="es-ES" sz="1600" dirty="0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Contáctenos al 2443-1225 o al email ventas@rdocesa.cr</a:t>
            </a:r>
            <a:endParaRPr lang="en-US" sz="1600" dirty="0">
              <a:solidFill>
                <a:schemeClr val="tx1">
                  <a:lumMod val="95000"/>
                </a:schemeClr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600" dirty="0">
              <a:solidFill>
                <a:srgbClr val="FFFFFF"/>
              </a:solidFill>
              <a:effectLst/>
              <a:latin typeface="Poppins" panose="00000500000000000000" pitchFamily="50" charset="0"/>
              <a:ea typeface="Times New Roman" panose="02020603050405020304" pitchFamily="18" charset="0"/>
              <a:cs typeface="Poppins" panose="00000500000000000000" pitchFamily="50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2593280" y="566771"/>
            <a:ext cx="3957439" cy="2395818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1</a:t>
            </a:fld>
            <a:endParaRPr lang="es-CR"/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6448C2EE-F70E-4233-B45B-6AD1803308F5}"/>
              </a:ext>
            </a:extLst>
          </p:cNvPr>
          <p:cNvCxnSpPr/>
          <p:nvPr/>
        </p:nvCxnSpPr>
        <p:spPr>
          <a:xfrm>
            <a:off x="994792" y="5830673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70709D2-CE77-467A-BBE3-646B63F236D4}"/>
              </a:ext>
            </a:extLst>
          </p:cNvPr>
          <p:cNvSpPr/>
          <p:nvPr/>
        </p:nvSpPr>
        <p:spPr>
          <a:xfrm>
            <a:off x="7836776" y="5758661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21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7"/>
    </mc:Choice>
    <mc:Fallback xmlns="">
      <p:transition spd="slow" advTm="10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990" r="2970"/>
          <a:stretch/>
        </p:blipFill>
        <p:spPr>
          <a:xfrm>
            <a:off x="837087" y="3475010"/>
            <a:ext cx="3890617" cy="2633044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" t="21305" r="15516" b="15246"/>
          <a:stretch/>
        </p:blipFill>
        <p:spPr>
          <a:xfrm>
            <a:off x="3008914" y="1029186"/>
            <a:ext cx="3795451" cy="2274119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760442" y="486698"/>
            <a:ext cx="4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TROQUELADORAS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0" t="26901"/>
          <a:stretch/>
        </p:blipFill>
        <p:spPr>
          <a:xfrm>
            <a:off x="5221940" y="3475010"/>
            <a:ext cx="1577668" cy="263304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41407"/>
            <a:ext cx="1733877" cy="2311837"/>
          </a:xfrm>
          <a:prstGeom prst="rect">
            <a:avLst/>
          </a:prstGeom>
        </p:spPr>
      </p:pic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F7F76C1F-210F-457E-B747-7A789A30054F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10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4A31FB90-86E6-49EB-9E58-58002E7F94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BE3858-B5E2-4E73-BDB3-31FAB66F7C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84949055-7B1B-4393-96FD-BA05363F2217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0DD9B00-5A48-477D-90FD-BA2BF81B54A5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1356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0"/>
    </mc:Choice>
    <mc:Fallback xmlns="">
      <p:transition spd="slow" advTm="94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9988" y="539688"/>
            <a:ext cx="7955280" cy="1293028"/>
          </a:xfrm>
        </p:spPr>
        <p:txBody>
          <a:bodyPr>
            <a:normAutofit/>
          </a:bodyPr>
          <a:lstStyle/>
          <a:p>
            <a:pPr algn="l"/>
            <a:r>
              <a:rPr lang="es-CR" sz="2800" b="1" dirty="0">
                <a:latin typeface="Poppins" panose="00000500000000000000" pitchFamily="50" charset="0"/>
                <a:cs typeface="Poppins" panose="00000500000000000000" pitchFamily="50" charset="0"/>
              </a:rPr>
              <a:t>MANTENIMIENTO</a:t>
            </a:r>
            <a:r>
              <a:rPr lang="es-CR" sz="2400" b="1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CR" sz="2800" b="1" dirty="0">
                <a:latin typeface="Poppins" panose="00000500000000000000" pitchFamily="50" charset="0"/>
                <a:cs typeface="Poppins" panose="00000500000000000000" pitchFamily="50" charset="0"/>
              </a:rPr>
              <a:t>INDUSTRIAL</a:t>
            </a:r>
            <a:endParaRPr lang="es-CR" sz="24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94456" y="1901491"/>
            <a:ext cx="7955280" cy="3213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Ofrecemos servicios de torneado convencional y CNC, rectificado plano y cilíndrico, fresado convencional y CNC, electro erosionado de penetración.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es-CR" sz="20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Fabricamos todo tipo de piezas de precisión, utilerías de corte y mantenimiento industrial en general. </a:t>
            </a:r>
          </a:p>
          <a:p>
            <a:pPr marL="0" indent="0">
              <a:buNone/>
            </a:pPr>
            <a:endParaRPr lang="es-CR" sz="20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0" indent="0">
              <a:buNone/>
            </a:pPr>
            <a:endParaRPr lang="es-CR" sz="20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11</a:t>
            </a:fld>
            <a:endParaRPr lang="es-CR"/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3C950735-5946-4D7C-B1F3-D1991A7B61DE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11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23B5C006-FB38-40A8-B48E-E2D24CE40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459ABD-DE65-4E8F-AA18-4B2B103EBF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4EA2B03D-D92D-499E-A2D4-E09BC67BEFEF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7C06E2D-CF03-47FC-B82C-3340A93DB6EF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5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06"/>
    </mc:Choice>
    <mc:Fallback xmlns="">
      <p:transition spd="slow" advTm="18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" r="16071" b="13999"/>
          <a:stretch/>
        </p:blipFill>
        <p:spPr>
          <a:xfrm rot="16200000">
            <a:off x="4784043" y="1927849"/>
            <a:ext cx="4219177" cy="3347115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25803" y="941998"/>
            <a:ext cx="41461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MAQUINAS CNC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8658" r="-2065"/>
          <a:stretch/>
        </p:blipFill>
        <p:spPr>
          <a:xfrm>
            <a:off x="539552" y="1487867"/>
            <a:ext cx="4531354" cy="4223129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475656" y="5748896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TORNO CNC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5471986" y="5748896"/>
            <a:ext cx="3347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CENTRO DE MECANIZADO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5A06654A-B00E-4A84-9035-3F2627E8298A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12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17FD6935-62BB-4E80-88D1-52E28404C0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19BA905-A6BA-4DC6-8233-3C5B86D29E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8725790B-DEF9-4636-B289-DCFF173A3B2C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ángulo 13">
            <a:extLst>
              <a:ext uri="{FF2B5EF4-FFF2-40B4-BE49-F238E27FC236}">
                <a16:creationId xmlns:a16="http://schemas.microsoft.com/office/drawing/2014/main" id="{76776150-95C4-4FEB-B317-D143DEA59DA0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103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6"/>
    </mc:Choice>
    <mc:Fallback xmlns="">
      <p:transition spd="slow" advTm="11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7"/>
          <a:stretch/>
        </p:blipFill>
        <p:spPr>
          <a:xfrm>
            <a:off x="3680752" y="3083771"/>
            <a:ext cx="4923602" cy="2984202"/>
          </a:xfrm>
        </p:spPr>
      </p:pic>
      <p:pic>
        <p:nvPicPr>
          <p:cNvPr id="6" name="4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2" b="15872"/>
          <a:stretch/>
        </p:blipFill>
        <p:spPr>
          <a:xfrm>
            <a:off x="3641634" y="416979"/>
            <a:ext cx="4960812" cy="2376265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95536" y="4618319"/>
            <a:ext cx="3246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TORNO Y FRESADORA CNC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25803" y="1565709"/>
            <a:ext cx="4146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>
                <a:latin typeface="Poppins" panose="00000500000000000000" pitchFamily="50" charset="0"/>
                <a:cs typeface="Poppins" panose="00000500000000000000" pitchFamily="50" charset="0"/>
              </a:rPr>
              <a:t>MAQUINAS CNC</a:t>
            </a: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8F33D8F5-A753-4083-B608-291283CDBFBE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13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606A2E82-24E0-4FDD-B472-2D948FD02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79602FC-E518-44FB-98A1-249E3FF0E4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3752C216-706A-42D7-A30F-3C7050FD7514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BF96E934-DEEC-41BD-B561-639E5A98FEF8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7493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67" t="35958" r="2114" b="15703"/>
          <a:stretch/>
        </p:blipFill>
        <p:spPr>
          <a:xfrm>
            <a:off x="6012160" y="2934713"/>
            <a:ext cx="1718518" cy="10415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334658" y="591641"/>
            <a:ext cx="721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MAQUINAS CONVENCIONALES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4801" r="-394"/>
          <a:stretch/>
        </p:blipFill>
        <p:spPr>
          <a:xfrm>
            <a:off x="6012160" y="1073798"/>
            <a:ext cx="1718518" cy="17161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63" t="15350" r="1963" b="15350"/>
          <a:stretch/>
        </p:blipFill>
        <p:spPr>
          <a:xfrm>
            <a:off x="6012160" y="4277818"/>
            <a:ext cx="1776460" cy="1112215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1361763" y="2591229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TORNOS CONVENCIONALES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023618" y="4487773"/>
            <a:ext cx="2216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RECTIFICADORAS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Marcador de número de diapositiva 3">
            <a:extLst>
              <a:ext uri="{FF2B5EF4-FFF2-40B4-BE49-F238E27FC236}">
                <a16:creationId xmlns:a16="http://schemas.microsoft.com/office/drawing/2014/main" id="{72A249A0-645E-45DB-B091-FBBD4A92F0A6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14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4" name="Gráfico 13">
            <a:extLst>
              <a:ext uri="{FF2B5EF4-FFF2-40B4-BE49-F238E27FC236}">
                <a16:creationId xmlns:a16="http://schemas.microsoft.com/office/drawing/2014/main" id="{A0C1E1F4-2580-4E59-8946-990A92B4DD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AF645E5-F043-4D63-A3BE-032C845413E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21A73FAC-4E4F-4327-BBE9-65FE3E16B151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ctángulo 18">
            <a:extLst>
              <a:ext uri="{FF2B5EF4-FFF2-40B4-BE49-F238E27FC236}">
                <a16:creationId xmlns:a16="http://schemas.microsoft.com/office/drawing/2014/main" id="{BA7A2069-001E-4EDD-AB57-EDEAA277BF61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1112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3030" y="1651741"/>
            <a:ext cx="6377940" cy="1293028"/>
          </a:xfrm>
        </p:spPr>
        <p:txBody>
          <a:bodyPr>
            <a:normAutofit/>
          </a:bodyPr>
          <a:lstStyle/>
          <a:p>
            <a:pPr algn="ctr"/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Erosión por hilo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4360" y="2885113"/>
            <a:ext cx="7955280" cy="310664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2000" dirty="0">
                <a:latin typeface="Poppins" panose="00000500000000000000" pitchFamily="50" charset="0"/>
                <a:cs typeface="Poppins" panose="00000500000000000000" pitchFamily="50" charset="0"/>
              </a:rPr>
              <a:t>Ofrecemos servicio de erosionado por hilo ya que contamos con una máquina EDM Mitsubishi MV 12005 con la cual podemos cubrir sus requerimientos de alta precisión y excelentes acabado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F1D0DF80-B3E8-4A4B-8D46-CA4E3AA6F372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15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9DBC6D0-7F02-4BA5-8121-9990A9305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892D253-1093-4B17-BAB9-1F4855BD2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FB40832-D776-4DB9-8C4F-54166574AC54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13B88104-DA8C-4D4C-B30C-4B312FFD793E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23795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5" r="9216" b="2841"/>
          <a:stretch/>
        </p:blipFill>
        <p:spPr>
          <a:xfrm>
            <a:off x="4374078" y="2060848"/>
            <a:ext cx="4044706" cy="3456384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3254127" cy="345638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251520" y="1393656"/>
            <a:ext cx="5082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EROSIONADORA HILO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87306112-59F8-41B8-BF9F-B00469DECCB4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16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5A623C55-9F23-4A7F-BA7B-7F53DB7645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D86124C-EC21-433B-9E54-D30796C1C95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5A20054A-9FF0-4AB6-9DF7-226205A1408B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204F8399-FF49-4D58-8B62-98C242CAE0A7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28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4360" y="1766184"/>
            <a:ext cx="6497920" cy="1293028"/>
          </a:xfrm>
        </p:spPr>
        <p:txBody>
          <a:bodyPr>
            <a:normAutofit/>
          </a:bodyPr>
          <a:lstStyle/>
          <a:p>
            <a:pPr algn="l"/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Tratamientos térmicos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4360" y="3068960"/>
            <a:ext cx="7955280" cy="151216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MX" sz="2000" dirty="0">
                <a:latin typeface="Poppins" panose="00000500000000000000" pitchFamily="50" charset="0"/>
                <a:cs typeface="Poppins" panose="00000500000000000000" pitchFamily="50" charset="0"/>
              </a:rPr>
              <a:t>Contamos con horno al vacío y convencionales para cubrir sus necesidades en tratamientos de aceros especiales 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969F9A35-3582-4536-B4EB-5AF12FA7FDB9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17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4EC08434-0541-4E23-AB3A-C70FCD249C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EB54ABE-FC21-4074-8609-EBAA1BCA6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9914C76D-16C0-4CB9-8114-A2D139DCDCDA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BD9301D7-CE01-4B4F-8A7B-5A9C5B6B4D5B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60544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8" t="18782" r="24519" b="15763"/>
          <a:stretch/>
        </p:blipFill>
        <p:spPr>
          <a:xfrm>
            <a:off x="850938" y="2677223"/>
            <a:ext cx="2568934" cy="3168352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0" b="7749"/>
          <a:stretch/>
        </p:blipFill>
        <p:spPr>
          <a:xfrm>
            <a:off x="4139952" y="2677222"/>
            <a:ext cx="3816424" cy="3168352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829234" y="1303575"/>
            <a:ext cx="6377940" cy="1293028"/>
          </a:xfrm>
        </p:spPr>
        <p:txBody>
          <a:bodyPr>
            <a:normAutofit/>
          </a:bodyPr>
          <a:lstStyle/>
          <a:p>
            <a:pPr algn="l"/>
            <a:r>
              <a:rPr lang="es-CR" sz="2800" b="1" dirty="0">
                <a:latin typeface="Poppins" panose="00000500000000000000" pitchFamily="50" charset="0"/>
                <a:cs typeface="Poppins" panose="00000500000000000000" pitchFamily="50" charset="0"/>
              </a:rPr>
              <a:t>HORNOS</a:t>
            </a: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6D2E53F2-52B6-4CFA-BAD8-133FD1F44F31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18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76B9A729-AF67-46A1-87F1-3AFEBE6C55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CF6561C-8016-4099-95A6-1A41E52BD2A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76FB6C6-4EB3-4090-9348-3CE9FE7459B4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5242947-FE67-45FF-A534-3D0173F60F02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1734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575781"/>
            <a:ext cx="6377940" cy="1293028"/>
          </a:xfrm>
        </p:spPr>
        <p:txBody>
          <a:bodyPr>
            <a:normAutofit/>
          </a:bodyPr>
          <a:lstStyle/>
          <a:p>
            <a:pPr algn="l"/>
            <a:r>
              <a:rPr lang="es-CR" sz="2800" b="1" dirty="0">
                <a:latin typeface="Poppins" panose="00000500000000000000" pitchFamily="50" charset="0"/>
                <a:cs typeface="Poppins" panose="00000500000000000000" pitchFamily="50" charset="0"/>
              </a:rPr>
              <a:t>CONTROL DE CALIDAD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822436"/>
            <a:ext cx="8229600" cy="3270859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Mantenemos estrictos controles de calidad y hemos ido evolucionando considerablemente en esta área.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Contamos con equipo de visión óptica y un proyector de perfiles, entre otros…</a:t>
            </a: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2C405190-3870-4F3D-8195-DBBA07FA0516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19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F148CC74-45B2-4303-B200-67D5414921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0597084-10B0-4925-9DF0-F18A2B53052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83542B34-9603-43AF-9DC0-D873316BCB16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497EC29F-AEF5-4BB1-A15E-6E3BACA7B03C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733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0"/>
    </mc:Choice>
    <mc:Fallback xmlns="">
      <p:transition spd="slow" advTm="1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A75956BB-9CBF-42E9-BA35-BFE6761D45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r="18847"/>
          <a:stretch/>
        </p:blipFill>
        <p:spPr>
          <a:xfrm>
            <a:off x="4283967" y="1"/>
            <a:ext cx="4860033" cy="3049444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22412" y="547330"/>
            <a:ext cx="2750840" cy="789553"/>
          </a:xfrm>
        </p:spPr>
        <p:txBody>
          <a:bodyPr/>
          <a:lstStyle/>
          <a:p>
            <a:pPr algn="l"/>
            <a:r>
              <a:rPr lang="es-CR" sz="2400" b="1" dirty="0">
                <a:solidFill>
                  <a:schemeClr val="tx1">
                    <a:lumMod val="7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HISTORIA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2412" y="1113039"/>
            <a:ext cx="3961555" cy="2213985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s-CR" sz="1400" dirty="0">
                <a:latin typeface="Poppins" panose="00000500000000000000" pitchFamily="50" charset="0"/>
                <a:cs typeface="Poppins" panose="00000500000000000000" pitchFamily="50" charset="0"/>
              </a:rPr>
              <a:t>R Doce S.A. abrió sus puertas en 1997 y se ha mantenido en constante crecimiento para cumplir las expectativas de nuestros clientes.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CR" sz="1400" dirty="0">
                <a:latin typeface="Poppins" panose="00000500000000000000" pitchFamily="50" charset="0"/>
                <a:cs typeface="Poppins" panose="00000500000000000000" pitchFamily="50" charset="0"/>
              </a:rPr>
              <a:t>Como parte de nuestro compromiso con la calidad, la compañía se encuentra en el proceso de certificarse ISO 9001 e ISO 14001.  </a:t>
            </a:r>
          </a:p>
          <a:p>
            <a:pPr marL="0" indent="0">
              <a:lnSpc>
                <a:spcPct val="100000"/>
              </a:lnSpc>
              <a:buNone/>
            </a:pPr>
            <a:endParaRPr lang="es-CR" sz="14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2 Marcador de contenido"/>
          <p:cNvSpPr txBox="1">
            <a:spLocks/>
          </p:cNvSpPr>
          <p:nvPr/>
        </p:nvSpPr>
        <p:spPr>
          <a:xfrm>
            <a:off x="322412" y="4168215"/>
            <a:ext cx="4464495" cy="29523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Bef>
                <a:spcPts val="0"/>
              </a:spcBef>
              <a:buNone/>
            </a:pPr>
            <a:r>
              <a:rPr lang="es-CR" sz="1400" dirty="0">
                <a:latin typeface="Poppins" panose="00000500000000000000" pitchFamily="50" charset="0"/>
                <a:cs typeface="Poppins" panose="00000500000000000000" pitchFamily="50" charset="0"/>
              </a:rPr>
              <a:t>Fortalecer las soluciones integrales en el área de mecánica de precisión, diseño y fabricación de moldes y troqueles, y producciones troqueladas, garantizando un crecimiento sostenible a través de la calidad de nuestros productos y servicios...  </a:t>
            </a:r>
          </a:p>
          <a:p>
            <a:pPr marL="0" indent="0">
              <a:buFont typeface="Wingdings 2" pitchFamily="18" charset="2"/>
              <a:buNone/>
            </a:pPr>
            <a:endParaRPr lang="es-CR" sz="12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0" name="2 Marcador de contenido"/>
          <p:cNvSpPr txBox="1">
            <a:spLocks/>
          </p:cNvSpPr>
          <p:nvPr/>
        </p:nvSpPr>
        <p:spPr>
          <a:xfrm>
            <a:off x="4932040" y="4168215"/>
            <a:ext cx="3888432" cy="2952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2" pitchFamily="18" charset="2"/>
              <a:buNone/>
            </a:pPr>
            <a:r>
              <a:rPr lang="es-CR" sz="1400" dirty="0">
                <a:latin typeface="Poppins" panose="00000500000000000000" pitchFamily="50" charset="0"/>
                <a:cs typeface="Poppins" panose="00000500000000000000" pitchFamily="50" charset="0"/>
              </a:rPr>
              <a:t>Proveer soluciones integrales a las necesidades de nuestros clientes en mecánica de precisión, diseño y fabricación de moldes y troqueles y producciones troqueladas, con altos estándares de calidad y compromiso ambiental. </a:t>
            </a:r>
          </a:p>
          <a:p>
            <a:pPr marL="0" indent="0">
              <a:buFont typeface="Wingdings 2" pitchFamily="18" charset="2"/>
              <a:buNone/>
            </a:pPr>
            <a:endParaRPr lang="es-CR" sz="18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>
          <a:xfrm>
            <a:off x="322412" y="3602969"/>
            <a:ext cx="2295128" cy="789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2400" b="1" dirty="0">
                <a:solidFill>
                  <a:schemeClr val="tx1">
                    <a:lumMod val="7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visión</a:t>
            </a:r>
          </a:p>
        </p:txBody>
      </p:sp>
      <p:sp>
        <p:nvSpPr>
          <p:cNvPr id="14" name="1 Título"/>
          <p:cNvSpPr txBox="1">
            <a:spLocks/>
          </p:cNvSpPr>
          <p:nvPr/>
        </p:nvSpPr>
        <p:spPr>
          <a:xfrm>
            <a:off x="4932040" y="3602969"/>
            <a:ext cx="2750840" cy="7895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2400" b="1" dirty="0">
                <a:solidFill>
                  <a:schemeClr val="tx1">
                    <a:lumMod val="7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misión</a:t>
            </a: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8EFD32C0-714B-4713-80D9-B9CE7643C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9608" y="6138568"/>
            <a:ext cx="1978025" cy="365125"/>
          </a:xfrm>
        </p:spPr>
        <p:txBody>
          <a:bodyPr/>
          <a:lstStyle/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2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FE28D432-36F5-4496-9761-D3A795716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E7910D6-9574-427C-A990-2F329A39E5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E6962D9A-5AC1-4914-ABF6-C15089F77E17}"/>
              </a:ext>
            </a:extLst>
          </p:cNvPr>
          <p:cNvCxnSpPr/>
          <p:nvPr/>
        </p:nvCxnSpPr>
        <p:spPr>
          <a:xfrm>
            <a:off x="971600" y="6237316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C384C2B-FCDB-4422-9664-A354904A6961}"/>
              </a:ext>
            </a:extLst>
          </p:cNvPr>
          <p:cNvSpPr/>
          <p:nvPr/>
        </p:nvSpPr>
        <p:spPr>
          <a:xfrm>
            <a:off x="7813584" y="6165304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130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73"/>
    </mc:Choice>
    <mc:Fallback xmlns="">
      <p:transition spd="slow" advTm="35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  <p:bldP spid="10" grpId="0" build="p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998" y="1162223"/>
            <a:ext cx="6377940" cy="1293028"/>
          </a:xfrm>
        </p:spPr>
        <p:txBody>
          <a:bodyPr>
            <a:normAutofit/>
          </a:bodyPr>
          <a:lstStyle/>
          <a:p>
            <a:pPr algn="l"/>
            <a:r>
              <a:rPr lang="es-ES" sz="2800" b="1" dirty="0">
                <a:latin typeface="Poppins" panose="00000500000000000000" pitchFamily="50" charset="0"/>
                <a:cs typeface="Poppins" panose="00000500000000000000" pitchFamily="50" charset="0"/>
              </a:rPr>
              <a:t>EQUIPOS DE CALIDAD</a:t>
            </a:r>
            <a:endParaRPr lang="en-US" sz="28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5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5" t="1" r="53969" b="983"/>
          <a:stretch/>
        </p:blipFill>
        <p:spPr>
          <a:xfrm>
            <a:off x="755576" y="2335405"/>
            <a:ext cx="2016224" cy="3360372"/>
          </a:xfrm>
          <a:prstGeom prst="rect">
            <a:avLst/>
          </a:prstGeom>
        </p:spPr>
      </p:pic>
      <p:pic>
        <p:nvPicPr>
          <p:cNvPr id="6" name="3 Marcador de contenid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324977"/>
            <a:ext cx="4752528" cy="3370123"/>
          </a:xfrm>
          <a:prstGeom prst="rect">
            <a:avLst/>
          </a:prstGeom>
        </p:spPr>
      </p:pic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B95CEB06-E21A-40D6-8D2A-1C26FE2698BE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20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EA5947FB-704A-4F43-AB5D-21B82638B7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34C0E58-63CD-410C-9959-4FA95D3CB2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DF84399-C6D8-4F2E-ADBD-464334BC39FB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5A7BB46F-1316-43B1-93BC-CA6560E8BBAE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49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34658" y="961681"/>
            <a:ext cx="3600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Equipo: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-Moore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Jig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Borer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M22</a:t>
            </a: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Centros de maquinado CNC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Doosan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DNM40011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Haas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TM-2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Hass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VF3</a:t>
            </a: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Tornos convencionales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-MA-2160 60¨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-YAM 40¨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bed</a:t>
            </a:r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-ACCRA 40¨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bed</a:t>
            </a:r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Tornos CNC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Chevaller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FCL-2460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Haas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Minilathe</a:t>
            </a:r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endParaRPr lang="es-MX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endParaRPr lang="es-MX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D30E90EA-DD08-4476-9B73-3DD46D17850B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21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BDF37493-C812-46A0-814D-C1F4A2CDC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B540348-2C12-4D21-BAB3-8A87E05436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3844900" y="317732"/>
            <a:ext cx="4150495" cy="60016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Rectificadoras planas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Harig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super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612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Crystal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lake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grinder</a:t>
            </a:r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-Norton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Blanchard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(orbital)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Erosionado de penetración 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Hansvedt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con posicionamiento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Eroba</a:t>
            </a:r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Castek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(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hole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popper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)</a:t>
            </a: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WEDM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-Mitsubishi MV12005</a:t>
            </a: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Prensas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Perkins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45 T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Minster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32 T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Onak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100 T</a:t>
            </a: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Tratamiento térmico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-Horno convencional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-Horno de vacío 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Source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390</a:t>
            </a:r>
          </a:p>
          <a:p>
            <a:endParaRPr lang="es-MX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r>
              <a:rPr lang="es-MX" sz="1600" b="1" dirty="0">
                <a:latin typeface="Poppins" panose="00000500000000000000" pitchFamily="50" charset="0"/>
                <a:cs typeface="Poppins" panose="00000500000000000000" pitchFamily="50" charset="0"/>
              </a:rPr>
              <a:t>Equipo de medición óptico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Scienscope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XR-1000-VMU</a:t>
            </a:r>
          </a:p>
          <a:p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-</a:t>
            </a:r>
            <a:r>
              <a:rPr lang="es-MX" sz="1600" dirty="0" err="1">
                <a:latin typeface="Poppins" panose="00000500000000000000" pitchFamily="50" charset="0"/>
                <a:cs typeface="Poppins" panose="00000500000000000000" pitchFamily="50" charset="0"/>
              </a:rPr>
              <a:t>Fowler</a:t>
            </a:r>
            <a:r>
              <a:rPr lang="es-MX" sz="1600" dirty="0">
                <a:latin typeface="Poppins" panose="00000500000000000000" pitchFamily="50" charset="0"/>
                <a:cs typeface="Poppins" panose="00000500000000000000" pitchFamily="50" charset="0"/>
              </a:rPr>
              <a:t> 20x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CD914B9-CEB6-45A7-816E-C26B3F0287C7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AC18EEE2-2F41-4D3D-A9F3-C11AFBC15A36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730091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547664" y="939393"/>
            <a:ext cx="8370128" cy="1293028"/>
          </a:xfrm>
        </p:spPr>
        <p:txBody>
          <a:bodyPr>
            <a:normAutofit/>
          </a:bodyPr>
          <a:lstStyle/>
          <a:p>
            <a:pPr algn="l"/>
            <a:r>
              <a:rPr lang="es-CR" sz="2800" b="1" dirty="0">
                <a:latin typeface="Poppins" panose="00000500000000000000" pitchFamily="50" charset="0"/>
                <a:cs typeface="Poppins" panose="00000500000000000000" pitchFamily="50" charset="0"/>
              </a:rPr>
              <a:t>Algunos de nuestros clientes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70436" y="2063524"/>
            <a:ext cx="7955280" cy="4536504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s-ES" sz="2800" dirty="0">
                <a:latin typeface="Poppins" panose="00000500000000000000" pitchFamily="50" charset="0"/>
                <a:cs typeface="Poppins" panose="00000500000000000000" pitchFamily="50" charset="0"/>
              </a:rPr>
              <a:t>METALCO S.A.</a:t>
            </a:r>
          </a:p>
          <a:p>
            <a:pPr algn="ctr">
              <a:lnSpc>
                <a:spcPct val="150000"/>
              </a:lnSpc>
            </a:pPr>
            <a:r>
              <a:rPr lang="es-ES" sz="2800" dirty="0">
                <a:latin typeface="Poppins" panose="00000500000000000000" pitchFamily="50" charset="0"/>
                <a:cs typeface="Poppins" panose="00000500000000000000" pitchFamily="50" charset="0"/>
              </a:rPr>
              <a:t>VITEC VIDEOCOM LTDA.</a:t>
            </a:r>
          </a:p>
          <a:p>
            <a:pPr algn="ctr">
              <a:lnSpc>
                <a:spcPct val="150000"/>
              </a:lnSpc>
            </a:pPr>
            <a:r>
              <a:rPr lang="es-ES" sz="2800" dirty="0">
                <a:latin typeface="Poppins" panose="00000500000000000000" pitchFamily="50" charset="0"/>
                <a:cs typeface="Poppins" panose="00000500000000000000" pitchFamily="50" charset="0"/>
              </a:rPr>
              <a:t>SMITH &amp; NEPHEW</a:t>
            </a:r>
          </a:p>
          <a:p>
            <a:pPr algn="ctr">
              <a:lnSpc>
                <a:spcPct val="150000"/>
              </a:lnSpc>
            </a:pPr>
            <a:r>
              <a:rPr lang="es-ES" sz="2800" dirty="0">
                <a:latin typeface="Poppins" panose="00000500000000000000" pitchFamily="50" charset="0"/>
                <a:cs typeface="Poppins" panose="00000500000000000000" pitchFamily="50" charset="0"/>
              </a:rPr>
              <a:t>SAMTEC</a:t>
            </a:r>
          </a:p>
          <a:p>
            <a:pPr algn="ctr">
              <a:lnSpc>
                <a:spcPct val="150000"/>
              </a:lnSpc>
            </a:pPr>
            <a:r>
              <a:rPr lang="es-ES" sz="2800" dirty="0">
                <a:latin typeface="Poppins" panose="00000500000000000000" pitchFamily="50" charset="0"/>
                <a:cs typeface="Poppins" panose="00000500000000000000" pitchFamily="50" charset="0"/>
              </a:rPr>
              <a:t>QORVO</a:t>
            </a:r>
            <a:endParaRPr lang="en-US" sz="28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6" name="Marcador de número de diapositiva 3">
            <a:extLst>
              <a:ext uri="{FF2B5EF4-FFF2-40B4-BE49-F238E27FC236}">
                <a16:creationId xmlns:a16="http://schemas.microsoft.com/office/drawing/2014/main" id="{E04D6DA5-F2DA-44A1-B89E-E07E62036E07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22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7" name="Gráfico 6">
            <a:extLst>
              <a:ext uri="{FF2B5EF4-FFF2-40B4-BE49-F238E27FC236}">
                <a16:creationId xmlns:a16="http://schemas.microsoft.com/office/drawing/2014/main" id="{511F482F-9E6F-467A-B248-59E80D64C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CD4B337-7FA9-42E2-A9C3-E95EA454F6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0F99870B-F6BF-4DB2-B0BA-522ECFD5970A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6897AC09-1E1B-422E-BB19-272AC7899222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897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5"/>
    </mc:Choice>
    <mc:Fallback xmlns="">
      <p:transition spd="slow" advTm="4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1872080"/>
            <a:ext cx="6332064" cy="1293028"/>
          </a:xfrm>
        </p:spPr>
        <p:txBody>
          <a:bodyPr>
            <a:normAutofit/>
          </a:bodyPr>
          <a:lstStyle/>
          <a:p>
            <a:pPr algn="l"/>
            <a:r>
              <a:rPr lang="es-ES" sz="2800" b="1" dirty="0">
                <a:latin typeface="Poppins" panose="00000500000000000000" pitchFamily="50" charset="0"/>
                <a:cs typeface="Poppins" panose="00000500000000000000" pitchFamily="50" charset="0"/>
              </a:rPr>
              <a:t>SOMOS SU PROVEEDOR COMPLETO</a:t>
            </a:r>
            <a:endParaRPr lang="en-US" sz="28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67544" y="2852935"/>
            <a:ext cx="7992888" cy="2846395"/>
          </a:xfrm>
        </p:spPr>
        <p:txBody>
          <a:bodyPr>
            <a:normAutofit/>
          </a:bodyPr>
          <a:lstStyle/>
          <a:p>
            <a:pPr marL="45720" indent="0" algn="just">
              <a:lnSpc>
                <a:spcPct val="150000"/>
              </a:lnSpc>
              <a:buNone/>
            </a:pPr>
            <a:r>
              <a:rPr lang="es-ES" sz="2000" dirty="0">
                <a:latin typeface="Poppins" panose="00000500000000000000" pitchFamily="50" charset="0"/>
                <a:cs typeface="Poppins" panose="00000500000000000000" pitchFamily="50" charset="0"/>
              </a:rPr>
              <a:t>Desde el desarrollo de su idea, fabricación de troqueles y troquelado de las partes con los respectivos controles sobre cada proceso somos su solución completa, su mejor aliado.</a:t>
            </a:r>
            <a:endParaRPr lang="en-US" sz="20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1BFD8815-9DEE-4D3C-93AA-394A6B591F46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23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8B51F656-74D1-4040-AF61-4A066022EC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30FF824-FD71-423F-B475-578E84B17C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DC910026-8E02-4F2D-A689-CABEC408FB01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8F6D1CBE-2F31-44FB-A47B-232E8ABF56F2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499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FFA2063-E2F2-4BF6-A25B-36B4F67EEC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6" r="29297"/>
          <a:stretch/>
        </p:blipFill>
        <p:spPr>
          <a:xfrm>
            <a:off x="0" y="12701"/>
            <a:ext cx="9144000" cy="6845300"/>
          </a:xfrm>
          <a:prstGeom prst="rect">
            <a:avLst/>
          </a:prstGeom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80204" y="2865592"/>
            <a:ext cx="8381260" cy="2952328"/>
          </a:xfrm>
        </p:spPr>
        <p:txBody>
          <a:bodyPr>
            <a:normAutofit/>
          </a:bodyPr>
          <a:lstStyle/>
          <a:p>
            <a:pPr algn="ctr"/>
            <a:r>
              <a:rPr lang="es-CR" sz="4400" b="1" dirty="0">
                <a:solidFill>
                  <a:schemeClr val="tx1">
                    <a:lumMod val="9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ESTAMOS PARA SERVIRLE.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5FCEE67-AAAF-442D-904D-932A2C331691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24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B7DB38CF-C147-4543-A08A-4A6027E98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4BFB29-D229-43DE-ADAB-13D6C39FCC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2834630" y="1230642"/>
            <a:ext cx="3672408" cy="2223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0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66"/>
    </mc:Choice>
    <mc:Fallback xmlns="">
      <p:transition spd="slow" advTm="12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7501" y="726194"/>
            <a:ext cx="4262571" cy="1293812"/>
          </a:xfrm>
        </p:spPr>
        <p:txBody>
          <a:bodyPr>
            <a:normAutofit/>
          </a:bodyPr>
          <a:lstStyle/>
          <a:p>
            <a:pPr algn="l"/>
            <a:r>
              <a:rPr lang="es-ES" sz="3000" b="1" dirty="0">
                <a:latin typeface="Poppins" panose="00000500000000000000" pitchFamily="50" charset="0"/>
                <a:cs typeface="Poppins" panose="00000500000000000000" pitchFamily="50" charset="0"/>
              </a:rPr>
              <a:t>INDICE</a:t>
            </a:r>
            <a:endParaRPr lang="en-US" sz="3000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70676" y="2129484"/>
            <a:ext cx="7956550" cy="4070350"/>
          </a:xfrm>
        </p:spPr>
        <p:txBody>
          <a:bodyPr>
            <a:normAutofit/>
          </a:bodyPr>
          <a:lstStyle/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HISTORIA, VISION, MISIÓN (PAG. 3)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POLITICA DE CALIDAD, VALORES (PAG. 4)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DISEÑO Y FABRICACIÓN DE TROQUELES (PAGS. 5,6,7)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TROQUELADOS (PAGS. 8,9,10)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MANTENIMIENTO INDUSTRIAL (PAGS. 11,12,13,14)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EROSION POR HILO (PAGS. 15,16)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TRATAMIENTO TERMICO (PAGS. 17,18)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CONTROL DE CALIDAD (PAGS. 19,20)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EQUIPOS (PAG. 21)</a:t>
            </a:r>
          </a:p>
          <a:p>
            <a:r>
              <a:rPr lang="es-ES" sz="1800" dirty="0">
                <a:latin typeface="Poppins" panose="00000500000000000000" pitchFamily="50" charset="0"/>
                <a:cs typeface="Poppins" panose="00000500000000000000" pitchFamily="50" charset="0"/>
              </a:rPr>
              <a:t>CLIENTES (PAG. 22)</a:t>
            </a:r>
          </a:p>
          <a:p>
            <a:endParaRPr lang="es-ES" sz="18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endParaRPr lang="en-US" sz="18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6799608" y="6138568"/>
            <a:ext cx="1978025" cy="365125"/>
          </a:xfrm>
        </p:spPr>
        <p:txBody>
          <a:bodyPr/>
          <a:lstStyle/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3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B5B776CA-3EA7-481D-8D6E-8EFB20B3BE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139952" y="-2"/>
            <a:ext cx="5006156" cy="21842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7986313-67DB-4167-9D8E-427AD50611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B517374D-9CA8-4070-ADB5-FBBE4E4CA23D}"/>
              </a:ext>
            </a:extLst>
          </p:cNvPr>
          <p:cNvCxnSpPr/>
          <p:nvPr/>
        </p:nvCxnSpPr>
        <p:spPr>
          <a:xfrm>
            <a:off x="971600" y="6237316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867D90C9-680B-4A88-9512-BC9A6ECA2FF0}"/>
              </a:ext>
            </a:extLst>
          </p:cNvPr>
          <p:cNvSpPr/>
          <p:nvPr/>
        </p:nvSpPr>
        <p:spPr>
          <a:xfrm>
            <a:off x="7813584" y="6165304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5762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0999" y="862665"/>
            <a:ext cx="5343128" cy="840905"/>
          </a:xfrm>
        </p:spPr>
        <p:txBody>
          <a:bodyPr>
            <a:normAutofit/>
          </a:bodyPr>
          <a:lstStyle/>
          <a:p>
            <a:pPr algn="l"/>
            <a:r>
              <a:rPr lang="es-CR" sz="2400" b="1" dirty="0">
                <a:solidFill>
                  <a:schemeClr val="tx1">
                    <a:lumMod val="7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POLITICA DE CALIDAD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80999" y="1646907"/>
            <a:ext cx="6999313" cy="1602753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es-CR" sz="1800" dirty="0">
                <a:latin typeface="Poppins" panose="00000500000000000000" pitchFamily="50" charset="0"/>
                <a:cs typeface="Poppins" panose="00000500000000000000" pitchFamily="50" charset="0"/>
              </a:rPr>
              <a:t>R doce S.A. se compromete a ofrecer a sus clientes productos y servicios  de alta calidad en el diseño, construcción y corrida de troqueles.</a:t>
            </a:r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380999" y="3613449"/>
            <a:ext cx="2448272" cy="8409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 cap="all" spc="200" baseline="0">
                <a:ln>
                  <a:noFill/>
                </a:ln>
                <a:solidFill>
                  <a:schemeClr val="bg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R" sz="2400" b="1" dirty="0">
                <a:solidFill>
                  <a:schemeClr val="tx1">
                    <a:lumMod val="75000"/>
                  </a:schemeClr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t>VALORES</a:t>
            </a:r>
          </a:p>
        </p:txBody>
      </p:sp>
      <p:sp>
        <p:nvSpPr>
          <p:cNvPr id="5" name="2 Marcador de contenido"/>
          <p:cNvSpPr txBox="1">
            <a:spLocks/>
          </p:cNvSpPr>
          <p:nvPr/>
        </p:nvSpPr>
        <p:spPr>
          <a:xfrm>
            <a:off x="383933" y="4442060"/>
            <a:ext cx="3254898" cy="2160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es-CR" sz="1600" dirty="0">
                <a:latin typeface="Poppins" panose="00000500000000000000" pitchFamily="50" charset="0"/>
                <a:cs typeface="Poppins" panose="00000500000000000000" pitchFamily="50" charset="0"/>
              </a:rPr>
              <a:t>RESPETO</a:t>
            </a:r>
          </a:p>
          <a:p>
            <a:pPr marL="0" indent="0" algn="just">
              <a:buNone/>
            </a:pPr>
            <a:endParaRPr lang="es-CR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 algn="just"/>
            <a:r>
              <a:rPr lang="es-CR" sz="1600" dirty="0">
                <a:latin typeface="Poppins" panose="00000500000000000000" pitchFamily="50" charset="0"/>
                <a:cs typeface="Poppins" panose="00000500000000000000" pitchFamily="50" charset="0"/>
              </a:rPr>
              <a:t>DISCIPLINA</a:t>
            </a:r>
          </a:p>
          <a:p>
            <a:pPr marL="0" indent="0" algn="just">
              <a:buNone/>
            </a:pPr>
            <a:endParaRPr lang="es-CR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 algn="just"/>
            <a:r>
              <a:rPr lang="es-CR" sz="1600" dirty="0">
                <a:latin typeface="Poppins" panose="00000500000000000000" pitchFamily="50" charset="0"/>
                <a:cs typeface="Poppins" panose="00000500000000000000" pitchFamily="50" charset="0"/>
              </a:rPr>
              <a:t>COMPROMISO</a:t>
            </a:r>
          </a:p>
        </p:txBody>
      </p:sp>
      <p:sp>
        <p:nvSpPr>
          <p:cNvPr id="7" name="2 Marcador de contenido"/>
          <p:cNvSpPr txBox="1">
            <a:spLocks/>
          </p:cNvSpPr>
          <p:nvPr/>
        </p:nvSpPr>
        <p:spPr>
          <a:xfrm>
            <a:off x="5193601" y="4442060"/>
            <a:ext cx="3950399" cy="2088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 2" pitchFamily="18" charset="2"/>
              <a:buChar char=""/>
              <a:defRPr sz="2000" kern="1200" spc="15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8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6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 pitchFamily="2" charset="2"/>
              <a:buChar char="§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pitchFamily="2" charset="2"/>
              <a:buChar char="§"/>
              <a:defRPr sz="1300" kern="1200" spc="1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82880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 pitchFamily="2" charset="2"/>
              <a:buChar char="§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/>
            <a:r>
              <a:rPr lang="es-CR" sz="1600" dirty="0">
                <a:latin typeface="Poppins" panose="00000500000000000000" pitchFamily="50" charset="0"/>
                <a:cs typeface="Poppins" panose="00000500000000000000" pitchFamily="50" charset="0"/>
              </a:rPr>
              <a:t>HONESTIDAD</a:t>
            </a:r>
          </a:p>
          <a:p>
            <a:pPr marL="0" indent="0" algn="just">
              <a:buNone/>
            </a:pPr>
            <a:endParaRPr lang="es-CR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 algn="just"/>
            <a:r>
              <a:rPr lang="es-CR" sz="1600" dirty="0">
                <a:latin typeface="Poppins" panose="00000500000000000000" pitchFamily="50" charset="0"/>
                <a:cs typeface="Poppins" panose="00000500000000000000" pitchFamily="50" charset="0"/>
              </a:rPr>
              <a:t>TRABAJO EN EQUIPO</a:t>
            </a:r>
          </a:p>
          <a:p>
            <a:pPr marL="0" indent="0" algn="just">
              <a:buNone/>
            </a:pPr>
            <a:endParaRPr lang="es-CR" sz="1600" dirty="0">
              <a:latin typeface="Poppins" panose="00000500000000000000" pitchFamily="50" charset="0"/>
              <a:cs typeface="Poppins" panose="00000500000000000000" pitchFamily="50" charset="0"/>
            </a:endParaRPr>
          </a:p>
          <a:p>
            <a:pPr marL="342900" indent="-342900" algn="just"/>
            <a:r>
              <a:rPr lang="es-CR" sz="1600" dirty="0">
                <a:latin typeface="Poppins" panose="00000500000000000000" pitchFamily="50" charset="0"/>
                <a:cs typeface="Poppins" panose="00000500000000000000" pitchFamily="50" charset="0"/>
              </a:rPr>
              <a:t>SERVICIO AL CLIENTE</a:t>
            </a:r>
          </a:p>
        </p:txBody>
      </p:sp>
      <p:sp>
        <p:nvSpPr>
          <p:cNvPr id="9" name="Marcador de número de diapositiva 3">
            <a:extLst>
              <a:ext uri="{FF2B5EF4-FFF2-40B4-BE49-F238E27FC236}">
                <a16:creationId xmlns:a16="http://schemas.microsoft.com/office/drawing/2014/main" id="{80B3FE26-AF49-4D48-91E7-A96736F11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99608" y="6138568"/>
            <a:ext cx="1978025" cy="365125"/>
          </a:xfrm>
        </p:spPr>
        <p:txBody>
          <a:bodyPr/>
          <a:lstStyle/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4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E9F3B3A4-3A8E-4B3F-886E-D3787020B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D24F4C-FD08-4EAC-A7E4-7A0CD166F1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A9F56E59-3E7B-4D46-AEE8-C63E0D687B71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B38C8BA-A931-43E2-93F2-FB2658E57BB7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91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82"/>
    </mc:Choice>
    <mc:Fallback xmlns="">
      <p:transition spd="slow" advTm="193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5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00396" y="1658616"/>
            <a:ext cx="6588224" cy="1368152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CR" sz="2400" b="1" dirty="0">
                <a:latin typeface="Poppins" panose="00000500000000000000" pitchFamily="50" charset="0"/>
                <a:cs typeface="Poppins" panose="00000500000000000000" pitchFamily="50" charset="0"/>
              </a:rPr>
              <a:t>DISEÑO Y FABRICACION  DE TROQUELES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3282" y="2924944"/>
            <a:ext cx="7272020" cy="2184254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Utilizamos software y maquinaria con tecnología de punta para diseñar y/o fabricar cualquier tipo de troquel: 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Sencillos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Progresivos</a:t>
            </a:r>
          </a:p>
          <a:p>
            <a:pPr>
              <a:lnSpc>
                <a:spcPct val="150000"/>
              </a:lnSpc>
            </a:pPr>
            <a:r>
              <a:rPr lang="es-CR" sz="2000" dirty="0">
                <a:latin typeface="Poppins" panose="00000500000000000000" pitchFamily="50" charset="0"/>
                <a:cs typeface="Poppins" panose="00000500000000000000" pitchFamily="50" charset="0"/>
              </a:rPr>
              <a:t>De embutición</a:t>
            </a:r>
          </a:p>
          <a:p>
            <a:pPr marL="0" indent="0" algn="ctr">
              <a:buNone/>
            </a:pPr>
            <a:endParaRPr lang="es-CR" sz="16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5</a:t>
            </a:fld>
            <a:endParaRPr lang="es-CR"/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60CD722F-BE5B-4CF4-ADC1-B31C04DAB40B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5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373DC8E1-817E-4172-BE77-ABDCAF876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5BA4902-21FE-48D7-AA4E-9A63CEEE1C8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28A6DA1-833C-4758-9BB6-F1C8F3B71A07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BEE4CB12-D33E-4728-9D65-EF2365F62D3F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94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93"/>
    </mc:Choice>
    <mc:Fallback xmlns="">
      <p:transition spd="slow" advTm="18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4" b="12196"/>
          <a:stretch/>
        </p:blipFill>
        <p:spPr>
          <a:xfrm>
            <a:off x="4194317" y="1249951"/>
            <a:ext cx="4355323" cy="2045682"/>
          </a:xfr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429" b="9997"/>
          <a:stretch/>
        </p:blipFill>
        <p:spPr>
          <a:xfrm>
            <a:off x="4162832" y="3686334"/>
            <a:ext cx="4392488" cy="1859785"/>
          </a:xfrm>
          <a:prstGeom prst="rect">
            <a:avLst/>
          </a:prstGeom>
        </p:spPr>
      </p:pic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6</a:t>
            </a:fld>
            <a:endParaRPr lang="es-CR"/>
          </a:p>
        </p:txBody>
      </p:sp>
      <p:sp>
        <p:nvSpPr>
          <p:cNvPr id="5" name="CuadroTexto 4"/>
          <p:cNvSpPr txBox="1"/>
          <p:nvPr/>
        </p:nvSpPr>
        <p:spPr>
          <a:xfrm>
            <a:off x="395536" y="1999587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DISEÑO TROQUELES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1520" y="4366311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DISEÑO PRODUCTOS</a:t>
            </a:r>
          </a:p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 TROQUELADOS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7" name="Marcador de número de diapositiva 3">
            <a:extLst>
              <a:ext uri="{FF2B5EF4-FFF2-40B4-BE49-F238E27FC236}">
                <a16:creationId xmlns:a16="http://schemas.microsoft.com/office/drawing/2014/main" id="{FFAA1FA0-8FAD-4947-8BB6-ABE7093C5CD0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6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0" name="Gráfico 9">
            <a:extLst>
              <a:ext uri="{FF2B5EF4-FFF2-40B4-BE49-F238E27FC236}">
                <a16:creationId xmlns:a16="http://schemas.microsoft.com/office/drawing/2014/main" id="{D8024D38-F72D-4A1F-81A7-371B33968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DA48E0F-86E0-4927-AA8A-DA41DE68AE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D98E6E18-C527-47E7-B727-67C6542F9996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DB210A1-4322-44DB-AED6-D90997642883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92037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43" t="16085" r="20854" b="23954"/>
          <a:stretch/>
        </p:blipFill>
        <p:spPr>
          <a:xfrm>
            <a:off x="1115616" y="412718"/>
            <a:ext cx="2048524" cy="177153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3" b="6148"/>
          <a:stretch/>
        </p:blipFill>
        <p:spPr>
          <a:xfrm>
            <a:off x="1115616" y="4011050"/>
            <a:ext cx="2048524" cy="16730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062" y="390729"/>
            <a:ext cx="2796411" cy="17935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060072" y="4328546"/>
            <a:ext cx="2654401" cy="423687"/>
          </a:xfrm>
          <a:prstGeom prst="rect">
            <a:avLst/>
          </a:prstGeom>
        </p:spPr>
      </p:pic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7</a:t>
            </a:fld>
            <a:endParaRPr lang="es-CR"/>
          </a:p>
        </p:txBody>
      </p:sp>
      <p:sp>
        <p:nvSpPr>
          <p:cNvPr id="4" name="CuadroTexto 3"/>
          <p:cNvSpPr txBox="1"/>
          <p:nvPr/>
        </p:nvSpPr>
        <p:spPr>
          <a:xfrm>
            <a:off x="5060072" y="3090248"/>
            <a:ext cx="289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TROQUEL PROGRESIVO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4572000" y="5315399"/>
            <a:ext cx="395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PASOS TROQUEL PROGRESIVO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755393" y="3119989"/>
            <a:ext cx="2961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latin typeface="Poppins" panose="00000500000000000000" pitchFamily="50" charset="0"/>
                <a:cs typeface="Poppins" panose="00000500000000000000" pitchFamily="50" charset="0"/>
              </a:rPr>
              <a:t>TROQUEL Y ARTICULO</a:t>
            </a:r>
            <a:endParaRPr lang="en-US" b="1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12" name="Marcador de número de diapositiva 3">
            <a:extLst>
              <a:ext uri="{FF2B5EF4-FFF2-40B4-BE49-F238E27FC236}">
                <a16:creationId xmlns:a16="http://schemas.microsoft.com/office/drawing/2014/main" id="{2B3F704D-0D1A-4ABC-91D4-4EE81BAB7382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7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13" name="Gráfico 12">
            <a:extLst>
              <a:ext uri="{FF2B5EF4-FFF2-40B4-BE49-F238E27FC236}">
                <a16:creationId xmlns:a16="http://schemas.microsoft.com/office/drawing/2014/main" id="{9E1F2A6D-DA07-4279-A4BB-0C2CD16A92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971B7D8-338A-4D50-9AFD-570AA3A90F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5FE868A6-523A-4FCB-8F71-8A734F28F123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Rectángulo 15">
            <a:extLst>
              <a:ext uri="{FF2B5EF4-FFF2-40B4-BE49-F238E27FC236}">
                <a16:creationId xmlns:a16="http://schemas.microsoft.com/office/drawing/2014/main" id="{2618DF8E-537C-4FEC-9839-D98E6AD7B74F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89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8"/>
    </mc:Choice>
    <mc:Fallback xmlns="">
      <p:transition spd="slow" advTm="1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79712" y="1914722"/>
            <a:ext cx="5040560" cy="1364705"/>
          </a:xfrm>
        </p:spPr>
        <p:txBody>
          <a:bodyPr>
            <a:normAutofit/>
          </a:bodyPr>
          <a:lstStyle/>
          <a:p>
            <a:pPr algn="ctr"/>
            <a:r>
              <a:rPr lang="es-CR" sz="2400" b="1" dirty="0">
                <a:latin typeface="Poppins" panose="00000500000000000000" pitchFamily="50" charset="0"/>
                <a:cs typeface="Poppins" panose="00000500000000000000" pitchFamily="50" charset="0"/>
              </a:rPr>
              <a:t>TROQUELADOS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930380"/>
            <a:ext cx="8064896" cy="2874883"/>
          </a:xfrm>
        </p:spPr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spcBef>
                <a:spcPts val="0"/>
              </a:spcBef>
              <a:buNone/>
            </a:pPr>
            <a:r>
              <a:rPr lang="es-CR" sz="1800" dirty="0">
                <a:latin typeface="Poppins" panose="00000500000000000000" pitchFamily="50" charset="0"/>
                <a:cs typeface="Poppins" panose="00000500000000000000" pitchFamily="50" charset="0"/>
              </a:rPr>
              <a:t>Contamos con </a:t>
            </a:r>
            <a:r>
              <a:rPr lang="es-CR" sz="1800" dirty="0" err="1">
                <a:latin typeface="Poppins" panose="00000500000000000000" pitchFamily="50" charset="0"/>
                <a:cs typeface="Poppins" panose="00000500000000000000" pitchFamily="50" charset="0"/>
              </a:rPr>
              <a:t>troqueladoras</a:t>
            </a:r>
            <a:r>
              <a:rPr lang="es-CR" sz="1800" dirty="0">
                <a:latin typeface="Poppins" panose="00000500000000000000" pitchFamily="50" charset="0"/>
                <a:cs typeface="Poppins" panose="00000500000000000000" pitchFamily="50" charset="0"/>
              </a:rPr>
              <a:t> de 5 a 100 </a:t>
            </a:r>
            <a:r>
              <a:rPr lang="es-CR" sz="1800" dirty="0" err="1">
                <a:latin typeface="Poppins" panose="00000500000000000000" pitchFamily="50" charset="0"/>
                <a:cs typeface="Poppins" panose="00000500000000000000" pitchFamily="50" charset="0"/>
              </a:rPr>
              <a:t>Tn</a:t>
            </a:r>
            <a:r>
              <a:rPr lang="es-CR" sz="1800" dirty="0">
                <a:latin typeface="Poppins" panose="00000500000000000000" pitchFamily="50" charset="0"/>
                <a:cs typeface="Poppins" panose="00000500000000000000" pitchFamily="50" charset="0"/>
              </a:rPr>
              <a:t>/</a:t>
            </a:r>
            <a:r>
              <a:rPr lang="es-CR" sz="1800" dirty="0" err="1">
                <a:latin typeface="Poppins" panose="00000500000000000000" pitchFamily="50" charset="0"/>
                <a:cs typeface="Poppins" panose="00000500000000000000" pitchFamily="50" charset="0"/>
              </a:rPr>
              <a:t>dr</a:t>
            </a:r>
            <a:r>
              <a:rPr lang="es-CR" sz="1800" dirty="0">
                <a:latin typeface="Poppins" panose="00000500000000000000" pitchFamily="50" charset="0"/>
                <a:cs typeface="Poppins" panose="00000500000000000000" pitchFamily="50" charset="0"/>
              </a:rPr>
              <a:t> y maquinas de alta producción para cubrir  sus necesidades en la fabricación o maquilado de productos troquelados.</a:t>
            </a:r>
          </a:p>
          <a:p>
            <a:pPr marL="0" indent="0" algn="ctr">
              <a:buNone/>
            </a:pPr>
            <a:endParaRPr lang="es-CR" sz="1200" dirty="0"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158C3-D78E-4DE6-A500-557932C82B6B}" type="slidenum">
              <a:rPr lang="es-CR" smtClean="0"/>
              <a:t>8</a:t>
            </a:fld>
            <a:endParaRPr lang="es-CR"/>
          </a:p>
        </p:txBody>
      </p:sp>
      <p:sp>
        <p:nvSpPr>
          <p:cNvPr id="5" name="Marcador de número de diapositiva 3">
            <a:extLst>
              <a:ext uri="{FF2B5EF4-FFF2-40B4-BE49-F238E27FC236}">
                <a16:creationId xmlns:a16="http://schemas.microsoft.com/office/drawing/2014/main" id="{E92DEE21-CC8D-4C3D-8B85-8B0C51E5456A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8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6" name="Gráfico 5">
            <a:extLst>
              <a:ext uri="{FF2B5EF4-FFF2-40B4-BE49-F238E27FC236}">
                <a16:creationId xmlns:a16="http://schemas.microsoft.com/office/drawing/2014/main" id="{E86A80E6-A65B-42CD-A53B-C695AD8D7F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B958393-253E-43FF-A70E-53CFA64C3C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2C5AC518-CFFF-4C06-9E56-C5E18A07F63C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Rectángulo 8">
            <a:extLst>
              <a:ext uri="{FF2B5EF4-FFF2-40B4-BE49-F238E27FC236}">
                <a16:creationId xmlns:a16="http://schemas.microsoft.com/office/drawing/2014/main" id="{CF211BDE-6DE5-4E59-A3E1-4A32EAA3A95E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473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3"/>
    </mc:Choice>
    <mc:Fallback xmlns="">
      <p:transition spd="slow" advTm="234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100_363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04" y="1552798"/>
            <a:ext cx="2834967" cy="185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" name="3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r="25190" b="14621"/>
          <a:stretch/>
        </p:blipFill>
        <p:spPr>
          <a:xfrm>
            <a:off x="1403648" y="1552797"/>
            <a:ext cx="2636920" cy="3969299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39093" y="502448"/>
            <a:ext cx="5461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>
                <a:latin typeface="Poppins" panose="00000500000000000000" pitchFamily="50" charset="0"/>
                <a:cs typeface="Poppins" panose="00000500000000000000" pitchFamily="50" charset="0"/>
              </a:rPr>
              <a:t>PIEZAS TROQUELADAS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804" y="3836272"/>
            <a:ext cx="2834967" cy="1685824"/>
          </a:xfrm>
          <a:prstGeom prst="rect">
            <a:avLst/>
          </a:prstGeom>
        </p:spPr>
      </p:pic>
      <p:sp>
        <p:nvSpPr>
          <p:cNvPr id="8" name="Marcador de número de diapositiva 3">
            <a:extLst>
              <a:ext uri="{FF2B5EF4-FFF2-40B4-BE49-F238E27FC236}">
                <a16:creationId xmlns:a16="http://schemas.microsoft.com/office/drawing/2014/main" id="{3EA742F4-16F3-4E6E-A6C5-DD09203EE710}"/>
              </a:ext>
            </a:extLst>
          </p:cNvPr>
          <p:cNvSpPr txBox="1">
            <a:spLocks/>
          </p:cNvSpPr>
          <p:nvPr/>
        </p:nvSpPr>
        <p:spPr>
          <a:xfrm>
            <a:off x="6799608" y="6138568"/>
            <a:ext cx="1978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CR"/>
            </a:defPPr>
            <a:lvl1pPr marL="0" algn="r" defTabSz="914400" rtl="0" eaLnBrk="1" latinLnBrk="0" hangingPunct="1">
              <a:defRPr sz="10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E4158C3-D78E-4DE6-A500-557932C82B6B}" type="slidenum">
              <a:rPr lang="es-CR" sz="2400" b="1" smtClean="0">
                <a:solidFill>
                  <a:schemeClr val="accent2"/>
                </a:solidFill>
                <a:latin typeface="Poppins" panose="00000500000000000000" pitchFamily="50" charset="0"/>
                <a:cs typeface="Poppins" panose="00000500000000000000" pitchFamily="50" charset="0"/>
              </a:rPr>
              <a:pPr/>
              <a:t>9</a:t>
            </a:fld>
            <a:endParaRPr lang="es-CR" sz="2400" b="1" dirty="0">
              <a:solidFill>
                <a:schemeClr val="accent2"/>
              </a:solidFill>
              <a:latin typeface="Poppins" panose="00000500000000000000" pitchFamily="50" charset="0"/>
              <a:cs typeface="Poppins" panose="00000500000000000000" pitchFamily="50" charset="0"/>
            </a:endParaRP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DDAD7C38-947D-4D24-80FC-0203A91145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848968" y="0"/>
            <a:ext cx="5297140" cy="218425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6A0D597-D187-4AD7-ACFA-5E33AD11C89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8" t="19602" r="24984" b="29335"/>
          <a:stretch/>
        </p:blipFill>
        <p:spPr>
          <a:xfrm>
            <a:off x="7561262" y="327164"/>
            <a:ext cx="1248080" cy="755583"/>
          </a:xfrm>
          <a:prstGeom prst="rect">
            <a:avLst/>
          </a:prstGeom>
        </p:spPr>
      </p:pic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39DD34B5-CED6-4AD1-B054-88930B7ECEFA}"/>
              </a:ext>
            </a:extLst>
          </p:cNvPr>
          <p:cNvCxnSpPr/>
          <p:nvPr/>
        </p:nvCxnSpPr>
        <p:spPr>
          <a:xfrm>
            <a:off x="971600" y="6279759"/>
            <a:ext cx="6961584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750A39C-5FE2-45FC-A5D2-353C0FA1F512}"/>
              </a:ext>
            </a:extLst>
          </p:cNvPr>
          <p:cNvSpPr/>
          <p:nvPr/>
        </p:nvSpPr>
        <p:spPr>
          <a:xfrm>
            <a:off x="7813584" y="6207747"/>
            <a:ext cx="144008" cy="14400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398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6|3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6|9|1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|6.7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7|2.5|3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4|7.2|5.1|2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5.7|7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7"/>
</p:tagLst>
</file>

<file path=ppt/theme/theme1.xml><?xml version="1.0" encoding="utf-8"?>
<a:theme xmlns:a="http://schemas.openxmlformats.org/drawingml/2006/main" name="Estela de condensación">
  <a:themeElements>
    <a:clrScheme name="Personalizado 1">
      <a:dk1>
        <a:sysClr val="windowText" lastClr="000000"/>
      </a:dk1>
      <a:lt1>
        <a:sysClr val="window" lastClr="FFFFFF"/>
      </a:lt1>
      <a:dk2>
        <a:srgbClr val="262626"/>
      </a:dk2>
      <a:lt2>
        <a:srgbClr val="EBEBEB"/>
      </a:lt2>
      <a:accent1>
        <a:srgbClr val="EA7666"/>
      </a:accent1>
      <a:accent2>
        <a:srgbClr val="FF0000"/>
      </a:accent2>
      <a:accent3>
        <a:srgbClr val="757575"/>
      </a:accent3>
      <a:accent4>
        <a:srgbClr val="D3D3D3"/>
      </a:accent4>
      <a:accent5>
        <a:srgbClr val="AF2105"/>
      </a:accent5>
      <a:accent6>
        <a:srgbClr val="D8D8D8"/>
      </a:accent6>
      <a:hlink>
        <a:srgbClr val="FF0000"/>
      </a:hlink>
      <a:folHlink>
        <a:srgbClr val="0C0C0C"/>
      </a:folHlink>
    </a:clrScheme>
    <a:fontScheme name="Estela de condensación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tela de condensación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TM04033937[[fn=Estela de condensación]]</Template>
  <TotalTime>1764</TotalTime>
  <Words>706</Words>
  <Application>Microsoft Office PowerPoint</Application>
  <PresentationFormat>Presentación en pantalla (4:3)</PresentationFormat>
  <Paragraphs>150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0" baseType="lpstr">
      <vt:lpstr>Arial</vt:lpstr>
      <vt:lpstr>Calibri</vt:lpstr>
      <vt:lpstr>Century Gothic</vt:lpstr>
      <vt:lpstr>Poppins</vt:lpstr>
      <vt:lpstr>Wingdings 2</vt:lpstr>
      <vt:lpstr>Estela de condensación</vt:lpstr>
      <vt:lpstr>R DOCE S.A.</vt:lpstr>
      <vt:lpstr>HISTORIA</vt:lpstr>
      <vt:lpstr>INDICE</vt:lpstr>
      <vt:lpstr>POLITICA DE CALIDAD</vt:lpstr>
      <vt:lpstr>DISEÑO Y FABRICACION  DE TROQUELES</vt:lpstr>
      <vt:lpstr>Presentación de PowerPoint</vt:lpstr>
      <vt:lpstr>Presentación de PowerPoint</vt:lpstr>
      <vt:lpstr>TROQUELADOS</vt:lpstr>
      <vt:lpstr>Presentación de PowerPoint</vt:lpstr>
      <vt:lpstr>Presentación de PowerPoint</vt:lpstr>
      <vt:lpstr>MANTENIMIENTO INDUSTRIAL</vt:lpstr>
      <vt:lpstr>Presentación de PowerPoint</vt:lpstr>
      <vt:lpstr>Presentación de PowerPoint</vt:lpstr>
      <vt:lpstr>Presentación de PowerPoint</vt:lpstr>
      <vt:lpstr>Erosión por hilo</vt:lpstr>
      <vt:lpstr>Presentación de PowerPoint</vt:lpstr>
      <vt:lpstr>Tratamientos térmicos</vt:lpstr>
      <vt:lpstr>HORNOS</vt:lpstr>
      <vt:lpstr>CONTROL DE CALIDAD</vt:lpstr>
      <vt:lpstr>EQUIPOS DE CALIDAD</vt:lpstr>
      <vt:lpstr>Presentación de PowerPoint</vt:lpstr>
      <vt:lpstr>Algunos de nuestros clientes</vt:lpstr>
      <vt:lpstr>SOMOS SU PROVEEDOR COMPLETO</vt:lpstr>
      <vt:lpstr>ESTAMOS PARA SERVIRLE.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DOCE S.A.</dc:title>
  <dc:creator>RECEPCION</dc:creator>
  <cp:lastModifiedBy>rarias</cp:lastModifiedBy>
  <cp:revision>78</cp:revision>
  <dcterms:created xsi:type="dcterms:W3CDTF">2014-04-25T23:49:43Z</dcterms:created>
  <dcterms:modified xsi:type="dcterms:W3CDTF">2021-11-15T15:11:31Z</dcterms:modified>
</cp:coreProperties>
</file>